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16"/>
  </p:notesMasterIdLst>
  <p:handoutMasterIdLst>
    <p:handoutMasterId r:id="rId17"/>
  </p:handoutMasterIdLst>
  <p:sldIdLst>
    <p:sldId id="256" r:id="rId2"/>
    <p:sldId id="257" r:id="rId3"/>
    <p:sldId id="258" r:id="rId4"/>
    <p:sldId id="259" r:id="rId5"/>
    <p:sldId id="267" r:id="rId6"/>
    <p:sldId id="268" r:id="rId7"/>
    <p:sldId id="260" r:id="rId8"/>
    <p:sldId id="261" r:id="rId9"/>
    <p:sldId id="262" r:id="rId10"/>
    <p:sldId id="264" r:id="rId11"/>
    <p:sldId id="265" r:id="rId12"/>
    <p:sldId id="266" r:id="rId13"/>
    <p:sldId id="269" r:id="rId14"/>
    <p:sldId id="270" r:id="rId15"/>
  </p:sldIdLst>
  <p:sldSz cx="9144000" cy="6858000" type="screen4x3"/>
  <p:notesSz cx="6858000" cy="9144000"/>
  <p:defaultTextStyle>
    <a:defPPr>
      <a:defRPr lang="ar-BH"/>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76165" autoAdjust="0"/>
  </p:normalViewPr>
  <p:slideViewPr>
    <p:cSldViewPr>
      <p:cViewPr varScale="1">
        <p:scale>
          <a:sx n="55" d="100"/>
          <a:sy n="55" d="100"/>
        </p:scale>
        <p:origin x="-180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BH"/>
          </a:p>
        </p:txBody>
      </p:sp>
      <p:sp>
        <p:nvSpPr>
          <p:cNvPr id="3" name="Date Placeholder 2"/>
          <p:cNvSpPr>
            <a:spLocks noGrp="1"/>
          </p:cNvSpPr>
          <p:nvPr>
            <p:ph type="dt" sz="quarter" idx="1"/>
          </p:nvPr>
        </p:nvSpPr>
        <p:spPr>
          <a:xfrm>
            <a:off x="1588" y="0"/>
            <a:ext cx="2971800" cy="457200"/>
          </a:xfrm>
          <a:prstGeom prst="rect">
            <a:avLst/>
          </a:prstGeom>
        </p:spPr>
        <p:txBody>
          <a:bodyPr vert="horz" lIns="91440" tIns="45720" rIns="91440" bIns="45720" rtlCol="1"/>
          <a:lstStyle>
            <a:lvl1pPr algn="l">
              <a:defRPr sz="1200"/>
            </a:lvl1pPr>
          </a:lstStyle>
          <a:p>
            <a:fld id="{49C313D4-71E9-418D-87C7-26B377D03512}" type="datetimeFigureOut">
              <a:rPr lang="ar-BH" smtClean="0"/>
              <a:t>01/05/1434</a:t>
            </a:fld>
            <a:endParaRPr lang="ar-BH"/>
          </a:p>
        </p:txBody>
      </p:sp>
      <p:sp>
        <p:nvSpPr>
          <p:cNvPr id="4" name="Footer Placeholder 3"/>
          <p:cNvSpPr>
            <a:spLocks noGrp="1"/>
          </p:cNvSpPr>
          <p:nvPr>
            <p:ph type="ftr" sz="quarter" idx="2"/>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BH"/>
          </a:p>
        </p:txBody>
      </p:sp>
      <p:sp>
        <p:nvSpPr>
          <p:cNvPr id="5" name="Slide Number Placeholder 4"/>
          <p:cNvSpPr>
            <a:spLocks noGrp="1"/>
          </p:cNvSpPr>
          <p:nvPr>
            <p:ph type="sldNum" sz="quarter" idx="3"/>
          </p:nvPr>
        </p:nvSpPr>
        <p:spPr>
          <a:xfrm>
            <a:off x="1588" y="8685213"/>
            <a:ext cx="2971800" cy="457200"/>
          </a:xfrm>
          <a:prstGeom prst="rect">
            <a:avLst/>
          </a:prstGeom>
        </p:spPr>
        <p:txBody>
          <a:bodyPr vert="horz" lIns="91440" tIns="45720" rIns="91440" bIns="45720" rtlCol="1" anchor="b"/>
          <a:lstStyle>
            <a:lvl1pPr algn="l">
              <a:defRPr sz="1200"/>
            </a:lvl1pPr>
          </a:lstStyle>
          <a:p>
            <a:fld id="{4B9F4C31-DB93-4ECC-A9B9-004DB9F7CAF4}" type="slidenum">
              <a:rPr lang="ar-BH" smtClean="0"/>
              <a:t>‹#›</a:t>
            </a:fld>
            <a:endParaRPr lang="ar-BH"/>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BH"/>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757E679-44A4-4BAF-947F-94BF27ECE6BB}" type="datetimeFigureOut">
              <a:rPr lang="ar-BH" smtClean="0"/>
              <a:t>01/05/1434</a:t>
            </a:fld>
            <a:endParaRPr lang="ar-BH"/>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BH"/>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BH"/>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BH"/>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16B511F3-E09D-4C54-B33E-5C626618FE2F}" type="slidenum">
              <a:rPr lang="ar-BH" smtClean="0"/>
              <a:t>‹#›</a:t>
            </a:fld>
            <a:endParaRPr lang="ar-BH"/>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BH"/>
          </a:p>
        </p:txBody>
      </p:sp>
      <p:sp>
        <p:nvSpPr>
          <p:cNvPr id="4" name="Slide Number Placeholder 3"/>
          <p:cNvSpPr>
            <a:spLocks noGrp="1"/>
          </p:cNvSpPr>
          <p:nvPr>
            <p:ph type="sldNum" sz="quarter" idx="10"/>
          </p:nvPr>
        </p:nvSpPr>
        <p:spPr/>
        <p:txBody>
          <a:bodyPr/>
          <a:lstStyle/>
          <a:p>
            <a:fld id="{16B511F3-E09D-4C54-B33E-5C626618FE2F}" type="slidenum">
              <a:rPr lang="ar-BH" smtClean="0"/>
              <a:t>1</a:t>
            </a:fld>
            <a:endParaRPr lang="ar-BH"/>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rtl="0"/>
            <a:r>
              <a:rPr lang="en-US" dirty="0" smtClean="0"/>
              <a:t>Fans</a:t>
            </a:r>
            <a:r>
              <a:rPr lang="en-US" baseline="0" dirty="0" smtClean="0"/>
              <a:t> or people are losing the interest and enjoyment of sports. Stadiums are starting to have a decline in fans attending rates. Tickets are not being sold all. This is one of the big reasons that sports economy is decreasing. Although, this is one of the causes of economy crisis either in Europe or worldwide. Racketeering are </a:t>
            </a:r>
            <a:r>
              <a:rPr lang="en-US" baseline="0" dirty="0" err="1" smtClean="0"/>
              <a:t>affecing</a:t>
            </a:r>
            <a:r>
              <a:rPr lang="en-US" baseline="0" dirty="0" smtClean="0"/>
              <a:t> to lose their money and bets if they continue to weaken sports.</a:t>
            </a:r>
            <a:endParaRPr lang="ar-BH" dirty="0"/>
          </a:p>
        </p:txBody>
      </p:sp>
      <p:sp>
        <p:nvSpPr>
          <p:cNvPr id="4" name="Slide Number Placeholder 3"/>
          <p:cNvSpPr>
            <a:spLocks noGrp="1"/>
          </p:cNvSpPr>
          <p:nvPr>
            <p:ph type="sldNum" sz="quarter" idx="10"/>
          </p:nvPr>
        </p:nvSpPr>
        <p:spPr/>
        <p:txBody>
          <a:bodyPr/>
          <a:lstStyle/>
          <a:p>
            <a:fld id="{16B511F3-E09D-4C54-B33E-5C626618FE2F}" type="slidenum">
              <a:rPr lang="ar-BH" smtClean="0"/>
              <a:t>10</a:t>
            </a:fld>
            <a:endParaRPr lang="ar-BH"/>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rtl="0"/>
            <a:r>
              <a:rPr lang="en-US" dirty="0" smtClean="0"/>
              <a:t>Racketeer</a:t>
            </a:r>
            <a:r>
              <a:rPr lang="en-US" baseline="0" dirty="0" smtClean="0"/>
              <a:t>s are involved mostly in all of the sports. They start their illegal business where they find most active sport with high benefits and profits. They start targeting big stars or athletes to join them and help them to succeed their plan. Unfortunately, some athletes fall into these traps in the love of money while sports or clubs offer them a high rate salary either weekly or monthly. However, sports associations are taking serious actions against the sports racketeers, to stop them from destroying the good image of sports.</a:t>
            </a:r>
            <a:endParaRPr lang="ar-BH" dirty="0"/>
          </a:p>
        </p:txBody>
      </p:sp>
      <p:sp>
        <p:nvSpPr>
          <p:cNvPr id="4" name="Slide Number Placeholder 3"/>
          <p:cNvSpPr>
            <a:spLocks noGrp="1"/>
          </p:cNvSpPr>
          <p:nvPr>
            <p:ph type="sldNum" sz="quarter" idx="10"/>
          </p:nvPr>
        </p:nvSpPr>
        <p:spPr/>
        <p:txBody>
          <a:bodyPr/>
          <a:lstStyle/>
          <a:p>
            <a:fld id="{16B511F3-E09D-4C54-B33E-5C626618FE2F}" type="slidenum">
              <a:rPr lang="ar-BH" smtClean="0"/>
              <a:t>11</a:t>
            </a:fld>
            <a:endParaRPr lang="ar-BH"/>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rtl="0"/>
            <a:r>
              <a:rPr lang="en-US" dirty="0" smtClean="0"/>
              <a:t>Personally speaking, racketeering</a:t>
            </a:r>
            <a:r>
              <a:rPr lang="en-US" baseline="0" dirty="0" smtClean="0"/>
              <a:t> is destroying and weakening the image and view of sports to people. Everybody knows that sports is a great activity or hobby, which everybody likes. Racketeers are taking advantage of their business by destroying the image of sports, because it’s one of the most attractive and exciting entertainment that people would like to watch. Even though the sports association are taking serious actions against the racketeers. People must enjoy this great entertainment instead of trying to gain money illegally, that is a big risk to win money and stay away from police and investigations.</a:t>
            </a:r>
            <a:endParaRPr lang="ar-BH" dirty="0"/>
          </a:p>
        </p:txBody>
      </p:sp>
      <p:sp>
        <p:nvSpPr>
          <p:cNvPr id="4" name="Slide Number Placeholder 3"/>
          <p:cNvSpPr>
            <a:spLocks noGrp="1"/>
          </p:cNvSpPr>
          <p:nvPr>
            <p:ph type="sldNum" sz="quarter" idx="10"/>
          </p:nvPr>
        </p:nvSpPr>
        <p:spPr/>
        <p:txBody>
          <a:bodyPr/>
          <a:lstStyle/>
          <a:p>
            <a:fld id="{16B511F3-E09D-4C54-B33E-5C626618FE2F}" type="slidenum">
              <a:rPr lang="ar-BH" smtClean="0"/>
              <a:t>12</a:t>
            </a:fld>
            <a:endParaRPr lang="ar-BH"/>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BH"/>
          </a:p>
        </p:txBody>
      </p:sp>
      <p:sp>
        <p:nvSpPr>
          <p:cNvPr id="4" name="Slide Number Placeholder 3"/>
          <p:cNvSpPr>
            <a:spLocks noGrp="1"/>
          </p:cNvSpPr>
          <p:nvPr>
            <p:ph type="sldNum" sz="quarter" idx="10"/>
          </p:nvPr>
        </p:nvSpPr>
        <p:spPr/>
        <p:txBody>
          <a:bodyPr/>
          <a:lstStyle/>
          <a:p>
            <a:fld id="{16B511F3-E09D-4C54-B33E-5C626618FE2F}" type="slidenum">
              <a:rPr lang="ar-BH" smtClean="0"/>
              <a:t>13</a:t>
            </a:fld>
            <a:endParaRPr lang="ar-BH"/>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BH"/>
          </a:p>
        </p:txBody>
      </p:sp>
      <p:sp>
        <p:nvSpPr>
          <p:cNvPr id="4" name="Slide Number Placeholder 3"/>
          <p:cNvSpPr>
            <a:spLocks noGrp="1"/>
          </p:cNvSpPr>
          <p:nvPr>
            <p:ph type="sldNum" sz="quarter" idx="10"/>
          </p:nvPr>
        </p:nvSpPr>
        <p:spPr/>
        <p:txBody>
          <a:bodyPr/>
          <a:lstStyle/>
          <a:p>
            <a:fld id="{16B511F3-E09D-4C54-B33E-5C626618FE2F}" type="slidenum">
              <a:rPr lang="ar-BH" smtClean="0"/>
              <a:t>14</a:t>
            </a:fld>
            <a:endParaRPr lang="ar-BH"/>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BH"/>
          </a:p>
        </p:txBody>
      </p:sp>
      <p:sp>
        <p:nvSpPr>
          <p:cNvPr id="4" name="Slide Number Placeholder 3"/>
          <p:cNvSpPr>
            <a:spLocks noGrp="1"/>
          </p:cNvSpPr>
          <p:nvPr>
            <p:ph type="sldNum" sz="quarter" idx="10"/>
          </p:nvPr>
        </p:nvSpPr>
        <p:spPr/>
        <p:txBody>
          <a:bodyPr/>
          <a:lstStyle/>
          <a:p>
            <a:fld id="{16B511F3-E09D-4C54-B33E-5C626618FE2F}" type="slidenum">
              <a:rPr lang="ar-BH" smtClean="0"/>
              <a:t>2</a:t>
            </a:fld>
            <a:endParaRPr lang="ar-BH"/>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rtl="0"/>
            <a:r>
              <a:rPr lang="en-US" dirty="0" smtClean="0"/>
              <a:t>Racketeer means: </a:t>
            </a:r>
            <a:r>
              <a:rPr lang="en-US" sz="1200" b="0" i="0" kern="1200" dirty="0" smtClean="0">
                <a:solidFill>
                  <a:schemeClr val="tx1"/>
                </a:solidFill>
                <a:latin typeface="+mn-lt"/>
                <a:ea typeface="+mn-ea"/>
                <a:cs typeface="+mn-cs"/>
              </a:rPr>
              <a:t>A person who commits crimes such as extortion, loan sharking, bribery, and obstruction of justice in furtherance of illegal business activities</a:t>
            </a:r>
            <a:r>
              <a:rPr lang="en-US" sz="1200" b="0" i="0" kern="1200" baseline="0" dirty="0" smtClean="0">
                <a:solidFill>
                  <a:schemeClr val="tx1"/>
                </a:solidFill>
                <a:latin typeface="+mn-lt"/>
                <a:ea typeface="+mn-ea"/>
                <a:cs typeface="+mn-cs"/>
              </a:rPr>
              <a:t> or in short-term definition it is t</a:t>
            </a:r>
            <a:r>
              <a:rPr lang="en-US" sz="1200" b="0" i="0" kern="1200" dirty="0" smtClean="0">
                <a:solidFill>
                  <a:schemeClr val="tx1"/>
                </a:solidFill>
                <a:latin typeface="+mn-lt"/>
                <a:ea typeface="+mn-ea"/>
                <a:cs typeface="+mn-cs"/>
              </a:rPr>
              <a:t>o carry on illegal business activities that involve crimes. Mostly Club Owner’s fall into these</a:t>
            </a:r>
            <a:r>
              <a:rPr lang="en-US" sz="1200" b="0" i="0" kern="1200" baseline="0" dirty="0" smtClean="0">
                <a:solidFill>
                  <a:schemeClr val="tx1"/>
                </a:solidFill>
                <a:latin typeface="+mn-lt"/>
                <a:ea typeface="+mn-ea"/>
                <a:cs typeface="+mn-cs"/>
              </a:rPr>
              <a:t> type of illegal activities to save the Reputation of his own club. Some people might bribe both teams and who ever is taking control over the match either it is the referee or any another person or even both teams to decide the match scenario in order to make him win his bet. Sometimes Mafia’s might get involved in these kind of illegal activities, they would pay huge amount of money just to their club’s view.</a:t>
            </a:r>
            <a:endParaRPr lang="ar-BH" dirty="0"/>
          </a:p>
        </p:txBody>
      </p:sp>
      <p:sp>
        <p:nvSpPr>
          <p:cNvPr id="4" name="Slide Number Placeholder 3"/>
          <p:cNvSpPr>
            <a:spLocks noGrp="1"/>
          </p:cNvSpPr>
          <p:nvPr>
            <p:ph type="sldNum" sz="quarter" idx="10"/>
          </p:nvPr>
        </p:nvSpPr>
        <p:spPr/>
        <p:txBody>
          <a:bodyPr/>
          <a:lstStyle/>
          <a:p>
            <a:fld id="{16B511F3-E09D-4C54-B33E-5C626618FE2F}" type="slidenum">
              <a:rPr lang="ar-BH" smtClean="0"/>
              <a:t>3</a:t>
            </a:fld>
            <a:endParaRPr lang="ar-BH"/>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rtl="0"/>
            <a:r>
              <a:rPr lang="en-US" dirty="0" smtClean="0"/>
              <a:t>Racketeering</a:t>
            </a:r>
            <a:r>
              <a:rPr lang="en-US" baseline="0" dirty="0" smtClean="0"/>
              <a:t> has a long history in parts of Boxing, Baseball, Football, and many other sports. It has been called the pre-determined results, where athletes, referee’s or whoever is able to control the result, is the chosen one to decide the match. An act started to stop racketeers’ from destroying sports view, quality, and reputation. Some league’s or organizations started to take serious actions against the athletes involved in these crimes. Whoever was find guilty was immediately disqualified from whatever kind of sports he’s in. Also the act of illegal gamble. They tried to illegal gambles on sports to avoid racketeers. </a:t>
            </a:r>
            <a:endParaRPr lang="ar-BH" dirty="0"/>
          </a:p>
        </p:txBody>
      </p:sp>
      <p:sp>
        <p:nvSpPr>
          <p:cNvPr id="4" name="Slide Number Placeholder 3"/>
          <p:cNvSpPr>
            <a:spLocks noGrp="1"/>
          </p:cNvSpPr>
          <p:nvPr>
            <p:ph type="sldNum" sz="quarter" idx="10"/>
          </p:nvPr>
        </p:nvSpPr>
        <p:spPr/>
        <p:txBody>
          <a:bodyPr/>
          <a:lstStyle/>
          <a:p>
            <a:fld id="{16B511F3-E09D-4C54-B33E-5C626618FE2F}" type="slidenum">
              <a:rPr lang="ar-BH" smtClean="0"/>
              <a:t>4</a:t>
            </a:fld>
            <a:endParaRPr lang="ar-BH"/>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Boxing soon became common with fighters "taking a dive“.</a:t>
            </a:r>
            <a:r>
              <a:rPr lang="en-US" baseline="0" dirty="0" smtClean="0"/>
              <a:t> However, </a:t>
            </a:r>
            <a:r>
              <a:rPr lang="en-US" dirty="0" smtClean="0"/>
              <a:t>due to boxing being an sport involving individual competitors, which makes its matches much easier to fix without getting caught. It was hard</a:t>
            </a:r>
            <a:r>
              <a:rPr lang="en-US" baseline="0" dirty="0" smtClean="0"/>
              <a:t> to notice fighters are inside the ring to fight or to win some cash by deciding the match before entering the ring. Gambler’s were heavy on this business because it was easy and more guaranteed to win the gamble safely.</a:t>
            </a:r>
            <a:endParaRPr lang="ar-BH" dirty="0" smtClean="0"/>
          </a:p>
          <a:p>
            <a:endParaRPr lang="ar-BH" dirty="0"/>
          </a:p>
        </p:txBody>
      </p:sp>
      <p:sp>
        <p:nvSpPr>
          <p:cNvPr id="4" name="Slide Number Placeholder 3"/>
          <p:cNvSpPr>
            <a:spLocks noGrp="1"/>
          </p:cNvSpPr>
          <p:nvPr>
            <p:ph type="sldNum" sz="quarter" idx="10"/>
          </p:nvPr>
        </p:nvSpPr>
        <p:spPr/>
        <p:txBody>
          <a:bodyPr/>
          <a:lstStyle/>
          <a:p>
            <a:fld id="{16B511F3-E09D-4C54-B33E-5C626618FE2F}" type="slidenum">
              <a:rPr lang="ar-BH" smtClean="0"/>
              <a:t>5</a:t>
            </a:fld>
            <a:endParaRPr lang="ar-BH"/>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rtl="0"/>
            <a:r>
              <a:rPr lang="en-US" sz="1200" b="0" i="0" kern="1200" dirty="0" smtClean="0">
                <a:solidFill>
                  <a:schemeClr val="tx1"/>
                </a:solidFill>
                <a:latin typeface="+mn-lt"/>
                <a:ea typeface="+mn-ea"/>
                <a:cs typeface="+mn-cs"/>
              </a:rPr>
              <a:t>Baseball also became overwhelmed by match fixing despite efforts by the </a:t>
            </a:r>
            <a:r>
              <a:rPr lang="en-US" sz="1200" b="0" i="0" u="none" strike="noStrike" kern="1200" dirty="0" smtClean="0">
                <a:solidFill>
                  <a:schemeClr val="tx1"/>
                </a:solidFill>
                <a:latin typeface="+mn-lt"/>
                <a:ea typeface="+mn-ea"/>
                <a:cs typeface="+mn-cs"/>
              </a:rPr>
              <a:t>National League</a:t>
            </a:r>
            <a:r>
              <a:rPr lang="en-US" sz="1200" b="0" i="0" kern="1200" dirty="0" smtClean="0">
                <a:solidFill>
                  <a:schemeClr val="tx1"/>
                </a:solidFill>
                <a:latin typeface="+mn-lt"/>
                <a:ea typeface="+mn-ea"/>
                <a:cs typeface="+mn-cs"/>
              </a:rPr>
              <a:t> to stop gambling at its games. Matters finally came to a head in 1919 when eight members of the </a:t>
            </a:r>
            <a:r>
              <a:rPr lang="en-US" sz="1200" b="0" i="0" u="none" strike="noStrike" kern="1200" dirty="0" smtClean="0">
                <a:solidFill>
                  <a:schemeClr val="tx1"/>
                </a:solidFill>
                <a:latin typeface="+mn-lt"/>
                <a:ea typeface="+mn-ea"/>
                <a:cs typeface="+mn-cs"/>
              </a:rPr>
              <a:t>Chicago White Sox</a:t>
            </a:r>
            <a:r>
              <a:rPr lang="en-US" sz="1200" b="0" i="0" kern="1200" dirty="0" smtClean="0">
                <a:solidFill>
                  <a:schemeClr val="tx1"/>
                </a:solidFill>
                <a:latin typeface="+mn-lt"/>
                <a:ea typeface="+mn-ea"/>
                <a:cs typeface="+mn-cs"/>
              </a:rPr>
              <a:t> threw the </a:t>
            </a:r>
            <a:r>
              <a:rPr lang="en-US" sz="1200" b="0" i="0" u="none" strike="noStrike" kern="1200" dirty="0" smtClean="0">
                <a:solidFill>
                  <a:schemeClr val="tx1"/>
                </a:solidFill>
                <a:latin typeface="+mn-lt"/>
                <a:ea typeface="+mn-ea"/>
                <a:cs typeface="+mn-cs"/>
              </a:rPr>
              <a:t>World Series</a:t>
            </a:r>
            <a:r>
              <a:rPr lang="en-US" sz="1200" b="0" i="0" kern="1200" dirty="0" smtClean="0">
                <a:solidFill>
                  <a:schemeClr val="tx1"/>
                </a:solidFill>
                <a:latin typeface="+mn-lt"/>
                <a:ea typeface="+mn-ea"/>
                <a:cs typeface="+mn-cs"/>
              </a:rPr>
              <a:t> (</a:t>
            </a:r>
            <a:r>
              <a:rPr lang="en-US" sz="1200" b="0" i="0" u="none" strike="noStrike" kern="1200" dirty="0" smtClean="0">
                <a:solidFill>
                  <a:schemeClr val="tx1"/>
                </a:solidFill>
                <a:latin typeface="+mn-lt"/>
                <a:ea typeface="+mn-ea"/>
                <a:cs typeface="+mn-cs"/>
              </a:rPr>
              <a:t>Black Sox Scandal</a:t>
            </a:r>
            <a:r>
              <a:rPr lang="en-US" sz="1200" b="0" i="0" kern="1200" dirty="0" smtClean="0">
                <a:solidFill>
                  <a:schemeClr val="tx1"/>
                </a:solidFill>
                <a:latin typeface="+mn-lt"/>
                <a:ea typeface="+mn-ea"/>
                <a:cs typeface="+mn-cs"/>
              </a:rPr>
              <a:t>).According to chicagohs.org, in an effort to restore confidence, Major League</a:t>
            </a:r>
            <a:r>
              <a:rPr lang="en-US" sz="1200" b="0" i="0" kern="1200" baseline="0" dirty="0" smtClean="0">
                <a:solidFill>
                  <a:schemeClr val="tx1"/>
                </a:solidFill>
                <a:latin typeface="+mn-lt"/>
                <a:ea typeface="+mn-ea"/>
                <a:cs typeface="+mn-cs"/>
              </a:rPr>
              <a:t> Baseball</a:t>
            </a:r>
            <a:r>
              <a:rPr lang="en-US" sz="1200" b="0" i="0" kern="1200" dirty="0" smtClean="0">
                <a:solidFill>
                  <a:schemeClr val="tx1"/>
                </a:solidFill>
                <a:latin typeface="+mn-lt"/>
                <a:ea typeface="+mn-ea"/>
                <a:cs typeface="+mn-cs"/>
              </a:rPr>
              <a:t> established the office of the </a:t>
            </a:r>
            <a:r>
              <a:rPr lang="en-US" sz="1200" b="0" i="0" u="none" strike="noStrike" kern="1200" dirty="0" smtClean="0">
                <a:solidFill>
                  <a:schemeClr val="tx1"/>
                </a:solidFill>
                <a:latin typeface="+mn-lt"/>
                <a:ea typeface="+mn-ea"/>
                <a:cs typeface="+mn-cs"/>
              </a:rPr>
              <a:t>Baseball Commissioner</a:t>
            </a:r>
            <a:r>
              <a:rPr lang="en-US" sz="1200" b="0" i="0" kern="1200" dirty="0" smtClean="0">
                <a:solidFill>
                  <a:schemeClr val="tx1"/>
                </a:solidFill>
                <a:latin typeface="+mn-lt"/>
                <a:ea typeface="+mn-ea"/>
                <a:cs typeface="+mn-cs"/>
              </a:rPr>
              <a:t>, and one of Kennesaw Mountain Landis's first acts was to ban all involved players for life.</a:t>
            </a:r>
            <a:r>
              <a:rPr lang="en-US" sz="1200" b="0" i="0" kern="1200" baseline="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MLB Rule 21 prohibits players from participating in any form of betting on baseball games, and a lifetime ban on betting on a player's own games. A poster with Rule 21 must be posted on all professional baseball clubhouses.</a:t>
            </a:r>
            <a:endParaRPr lang="ar-BH" dirty="0"/>
          </a:p>
        </p:txBody>
      </p:sp>
      <p:sp>
        <p:nvSpPr>
          <p:cNvPr id="4" name="Slide Number Placeholder 3"/>
          <p:cNvSpPr>
            <a:spLocks noGrp="1"/>
          </p:cNvSpPr>
          <p:nvPr>
            <p:ph type="sldNum" sz="quarter" idx="10"/>
          </p:nvPr>
        </p:nvSpPr>
        <p:spPr/>
        <p:txBody>
          <a:bodyPr/>
          <a:lstStyle/>
          <a:p>
            <a:fld id="{16B511F3-E09D-4C54-B33E-5C626618FE2F}" type="slidenum">
              <a:rPr lang="ar-BH" smtClean="0"/>
              <a:t>6</a:t>
            </a:fld>
            <a:endParaRPr lang="ar-BH"/>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rtl="0"/>
            <a:r>
              <a:rPr lang="en-US" sz="1200" b="0" i="0" kern="1200" dirty="0" smtClean="0">
                <a:solidFill>
                  <a:schemeClr val="tx1"/>
                </a:solidFill>
                <a:latin typeface="+mn-lt"/>
                <a:ea typeface="+mn-ea"/>
                <a:cs typeface="+mn-cs"/>
              </a:rPr>
              <a:t>Organized crime gangs have fixed or tried to fix hundreds of soccer matches around the world in recent years, including World Cup qualifiers, European Championship qualifiers and two UEFA Champions League games, Europol announced Monday. “The European Union's police agency said an 18-month review found 380 suspicious matches in Europe and another 300 questionable games outside the continent, mainly in Africa, Asia and South and Central America. It also found evidence that a Singapore-based crime syndicate was involved in some of the match-fixing. Europol's probe uncovered 8 million </a:t>
            </a:r>
            <a:r>
              <a:rPr lang="en-US" sz="1200" b="0" i="0" kern="1200" dirty="0" err="1" smtClean="0">
                <a:solidFill>
                  <a:schemeClr val="tx1"/>
                </a:solidFill>
                <a:latin typeface="+mn-lt"/>
                <a:ea typeface="+mn-ea"/>
                <a:cs typeface="+mn-cs"/>
              </a:rPr>
              <a:t>euros</a:t>
            </a:r>
            <a:r>
              <a:rPr lang="en-US" sz="1200" b="0" i="0" kern="1200" dirty="0" smtClean="0">
                <a:solidFill>
                  <a:schemeClr val="tx1"/>
                </a:solidFill>
                <a:latin typeface="+mn-lt"/>
                <a:ea typeface="+mn-ea"/>
                <a:cs typeface="+mn-cs"/>
              </a:rPr>
              <a:t> ($10.9 million) in betting profits and 2 million </a:t>
            </a:r>
            <a:r>
              <a:rPr lang="en-US" sz="1200" b="0" i="0" kern="1200" dirty="0" err="1" smtClean="0">
                <a:solidFill>
                  <a:schemeClr val="tx1"/>
                </a:solidFill>
                <a:latin typeface="+mn-lt"/>
                <a:ea typeface="+mn-ea"/>
                <a:cs typeface="+mn-cs"/>
              </a:rPr>
              <a:t>euros</a:t>
            </a:r>
            <a:r>
              <a:rPr lang="en-US" sz="1200" b="0" i="0" kern="1200" dirty="0" smtClean="0">
                <a:solidFill>
                  <a:schemeClr val="tx1"/>
                </a:solidFill>
                <a:latin typeface="+mn-lt"/>
                <a:ea typeface="+mn-ea"/>
                <a:cs typeface="+mn-cs"/>
              </a:rPr>
              <a:t> ($2.7 million) in bribes to players and officials and has already led to several prosecutions.”</a:t>
            </a:r>
            <a:endParaRPr lang="ar-BH" dirty="0"/>
          </a:p>
        </p:txBody>
      </p:sp>
      <p:sp>
        <p:nvSpPr>
          <p:cNvPr id="4" name="Slide Number Placeholder 3"/>
          <p:cNvSpPr>
            <a:spLocks noGrp="1"/>
          </p:cNvSpPr>
          <p:nvPr>
            <p:ph type="sldNum" sz="quarter" idx="10"/>
          </p:nvPr>
        </p:nvSpPr>
        <p:spPr/>
        <p:txBody>
          <a:bodyPr/>
          <a:lstStyle/>
          <a:p>
            <a:fld id="{16B511F3-E09D-4C54-B33E-5C626618FE2F}" type="slidenum">
              <a:rPr lang="ar-BH" smtClean="0"/>
              <a:t>7</a:t>
            </a:fld>
            <a:endParaRPr lang="ar-BH"/>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rtl="0"/>
            <a:r>
              <a:rPr lang="en-US" dirty="0" smtClean="0"/>
              <a:t>Through</a:t>
            </a:r>
            <a:r>
              <a:rPr lang="en-US" baseline="0" dirty="0" smtClean="0"/>
              <a:t> the Japanese tradition sports, racketeering had been causing one of the main problems of their market decrease before. Sumo fighters were </a:t>
            </a:r>
            <a:r>
              <a:rPr lang="en-US" baseline="0" dirty="0" err="1" smtClean="0"/>
              <a:t>finixing</a:t>
            </a:r>
            <a:r>
              <a:rPr lang="en-US" baseline="0" dirty="0" smtClean="0"/>
              <a:t> or deciding the match winner to win some deals.</a:t>
            </a:r>
            <a:endParaRPr lang="ar-BH" dirty="0"/>
          </a:p>
        </p:txBody>
      </p:sp>
      <p:sp>
        <p:nvSpPr>
          <p:cNvPr id="4" name="Slide Number Placeholder 3"/>
          <p:cNvSpPr>
            <a:spLocks noGrp="1"/>
          </p:cNvSpPr>
          <p:nvPr>
            <p:ph type="sldNum" sz="quarter" idx="10"/>
          </p:nvPr>
        </p:nvSpPr>
        <p:spPr/>
        <p:txBody>
          <a:bodyPr/>
          <a:lstStyle/>
          <a:p>
            <a:fld id="{16B511F3-E09D-4C54-B33E-5C626618FE2F}" type="slidenum">
              <a:rPr lang="ar-BH" smtClean="0"/>
              <a:t>8</a:t>
            </a:fld>
            <a:endParaRPr lang="ar-BH"/>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rtl="0"/>
            <a:r>
              <a:rPr lang="en-US" sz="1200" b="0" i="0" kern="1200" dirty="0" smtClean="0">
                <a:solidFill>
                  <a:schemeClr val="tx1"/>
                </a:solidFill>
                <a:latin typeface="+mn-lt"/>
                <a:ea typeface="+mn-ea"/>
                <a:cs typeface="+mn-cs"/>
              </a:rPr>
              <a:t>Since gambling pre-dates recorded history it comes as little surprise that evidence of match fixing is found throughout recorded history. The </a:t>
            </a:r>
            <a:r>
              <a:rPr lang="en-US" sz="1200" b="0" i="0" u="none" strike="noStrike" kern="1200" dirty="0" smtClean="0">
                <a:solidFill>
                  <a:schemeClr val="tx1"/>
                </a:solidFill>
                <a:latin typeface="+mn-lt"/>
                <a:ea typeface="+mn-ea"/>
                <a:cs typeface="+mn-cs"/>
              </a:rPr>
              <a:t>ancient Olympic Games</a:t>
            </a:r>
            <a:r>
              <a:rPr lang="en-US" sz="1200" b="0" i="0" kern="1200" dirty="0" smtClean="0">
                <a:solidFill>
                  <a:schemeClr val="tx1"/>
                </a:solidFill>
                <a:latin typeface="+mn-lt"/>
                <a:ea typeface="+mn-ea"/>
                <a:cs typeface="+mn-cs"/>
              </a:rPr>
              <a:t> were almost constantly dealing with allegations of </a:t>
            </a:r>
            <a:r>
              <a:rPr lang="en-US" sz="1200" b="0" i="0" u="none" strike="noStrike" kern="1200" dirty="0" smtClean="0">
                <a:solidFill>
                  <a:schemeClr val="tx1"/>
                </a:solidFill>
                <a:latin typeface="+mn-lt"/>
                <a:ea typeface="+mn-ea"/>
                <a:cs typeface="+mn-cs"/>
              </a:rPr>
              <a:t>athletes</a:t>
            </a:r>
            <a:r>
              <a:rPr lang="en-US" sz="1200" b="0" i="0" kern="1200" dirty="0" smtClean="0">
                <a:solidFill>
                  <a:schemeClr val="tx1"/>
                </a:solidFill>
                <a:latin typeface="+mn-lt"/>
                <a:ea typeface="+mn-ea"/>
                <a:cs typeface="+mn-cs"/>
              </a:rPr>
              <a:t> accepting </a:t>
            </a:r>
            <a:r>
              <a:rPr lang="en-US" sz="1200" b="0" i="0" u="none" strike="noStrike" kern="1200" dirty="0" smtClean="0">
                <a:solidFill>
                  <a:schemeClr val="tx1"/>
                </a:solidFill>
                <a:latin typeface="+mn-lt"/>
                <a:ea typeface="+mn-ea"/>
                <a:cs typeface="+mn-cs"/>
              </a:rPr>
              <a:t>bribes</a:t>
            </a:r>
            <a:r>
              <a:rPr lang="en-US" sz="1200" b="0" i="0" kern="1200" dirty="0" smtClean="0">
                <a:solidFill>
                  <a:schemeClr val="tx1"/>
                </a:solidFill>
                <a:latin typeface="+mn-lt"/>
                <a:ea typeface="+mn-ea"/>
                <a:cs typeface="+mn-cs"/>
              </a:rPr>
              <a:t> to lose a competition and </a:t>
            </a:r>
            <a:r>
              <a:rPr lang="en-US" sz="1200" b="0" i="0" u="none" strike="noStrike" kern="1200" dirty="0" smtClean="0">
                <a:solidFill>
                  <a:schemeClr val="tx1"/>
                </a:solidFill>
                <a:latin typeface="+mn-lt"/>
                <a:ea typeface="+mn-ea"/>
                <a:cs typeface="+mn-cs"/>
              </a:rPr>
              <a:t>city-states</a:t>
            </a:r>
            <a:r>
              <a:rPr lang="en-US" sz="1200" b="0" i="0" kern="1200" dirty="0" smtClean="0">
                <a:solidFill>
                  <a:schemeClr val="tx1"/>
                </a:solidFill>
                <a:latin typeface="+mn-lt"/>
                <a:ea typeface="+mn-ea"/>
                <a:cs typeface="+mn-cs"/>
              </a:rPr>
              <a:t> which often tried to manipulate the outcome with large amounts of money. These activities went on despite the </a:t>
            </a:r>
            <a:r>
              <a:rPr lang="en-US" sz="1200" b="0" i="0" u="none" strike="noStrike" kern="1200" dirty="0" smtClean="0">
                <a:solidFill>
                  <a:schemeClr val="tx1"/>
                </a:solidFill>
                <a:latin typeface="+mn-lt"/>
                <a:ea typeface="+mn-ea"/>
                <a:cs typeface="+mn-cs"/>
              </a:rPr>
              <a:t>oath</a:t>
            </a:r>
            <a:r>
              <a:rPr lang="en-US" sz="1200" b="0" i="0" kern="1200" dirty="0" smtClean="0">
                <a:solidFill>
                  <a:schemeClr val="tx1"/>
                </a:solidFill>
                <a:latin typeface="+mn-lt"/>
                <a:ea typeface="+mn-ea"/>
                <a:cs typeface="+mn-cs"/>
              </a:rPr>
              <a:t> each athlete took to protect the integrity of the events and the severe punishment sometimes inflicted on those who were caught.</a:t>
            </a:r>
            <a:endParaRPr lang="ar-BH" dirty="0"/>
          </a:p>
        </p:txBody>
      </p:sp>
      <p:sp>
        <p:nvSpPr>
          <p:cNvPr id="4" name="Slide Number Placeholder 3"/>
          <p:cNvSpPr>
            <a:spLocks noGrp="1"/>
          </p:cNvSpPr>
          <p:nvPr>
            <p:ph type="sldNum" sz="quarter" idx="10"/>
          </p:nvPr>
        </p:nvSpPr>
        <p:spPr/>
        <p:txBody>
          <a:bodyPr/>
          <a:lstStyle/>
          <a:p>
            <a:fld id="{16B511F3-E09D-4C54-B33E-5C626618FE2F}" type="slidenum">
              <a:rPr lang="ar-BH" smtClean="0"/>
              <a:t>9</a:t>
            </a:fld>
            <a:endParaRPr lang="ar-BH"/>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5DA61BFB-0648-40DD-A274-BF824EE55CB9}" type="datetimeFigureOut">
              <a:rPr lang="ar-BH" smtClean="0"/>
              <a:t>01/05/1434</a:t>
            </a:fld>
            <a:endParaRPr lang="ar-BH"/>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9D804F7C-CC4F-4372-9BE5-22A901368F20}" type="slidenum">
              <a:rPr lang="ar-BH" smtClean="0"/>
              <a:t>‹#›</a:t>
            </a:fld>
            <a:endParaRPr lang="ar-BH"/>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ar-BH"/>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DA61BFB-0648-40DD-A274-BF824EE55CB9}" type="datetimeFigureOut">
              <a:rPr lang="ar-BH" smtClean="0"/>
              <a:t>01/05/1434</a:t>
            </a:fld>
            <a:endParaRPr lang="ar-BH"/>
          </a:p>
        </p:txBody>
      </p:sp>
      <p:sp>
        <p:nvSpPr>
          <p:cNvPr id="5" name="Footer Placeholder 4"/>
          <p:cNvSpPr>
            <a:spLocks noGrp="1"/>
          </p:cNvSpPr>
          <p:nvPr>
            <p:ph type="ftr" sz="quarter" idx="11"/>
          </p:nvPr>
        </p:nvSpPr>
        <p:spPr/>
        <p:txBody>
          <a:bodyPr/>
          <a:lstStyle>
            <a:extLst/>
          </a:lstStyle>
          <a:p>
            <a:endParaRPr lang="ar-BH"/>
          </a:p>
        </p:txBody>
      </p:sp>
      <p:sp>
        <p:nvSpPr>
          <p:cNvPr id="6" name="Slide Number Placeholder 5"/>
          <p:cNvSpPr>
            <a:spLocks noGrp="1"/>
          </p:cNvSpPr>
          <p:nvPr>
            <p:ph type="sldNum" sz="quarter" idx="12"/>
          </p:nvPr>
        </p:nvSpPr>
        <p:spPr/>
        <p:txBody>
          <a:bodyPr/>
          <a:lstStyle>
            <a:extLst/>
          </a:lstStyle>
          <a:p>
            <a:fld id="{9D804F7C-CC4F-4372-9BE5-22A901368F20}" type="slidenum">
              <a:rPr lang="ar-BH" smtClean="0"/>
              <a:t>‹#›</a:t>
            </a:fld>
            <a:endParaRPr lang="ar-B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DA61BFB-0648-40DD-A274-BF824EE55CB9}" type="datetimeFigureOut">
              <a:rPr lang="ar-BH" smtClean="0"/>
              <a:t>01/05/1434</a:t>
            </a:fld>
            <a:endParaRPr lang="ar-BH"/>
          </a:p>
        </p:txBody>
      </p:sp>
      <p:sp>
        <p:nvSpPr>
          <p:cNvPr id="5" name="Footer Placeholder 4"/>
          <p:cNvSpPr>
            <a:spLocks noGrp="1"/>
          </p:cNvSpPr>
          <p:nvPr>
            <p:ph type="ftr" sz="quarter" idx="11"/>
          </p:nvPr>
        </p:nvSpPr>
        <p:spPr/>
        <p:txBody>
          <a:bodyPr/>
          <a:lstStyle>
            <a:extLst/>
          </a:lstStyle>
          <a:p>
            <a:endParaRPr lang="ar-BH"/>
          </a:p>
        </p:txBody>
      </p:sp>
      <p:sp>
        <p:nvSpPr>
          <p:cNvPr id="6" name="Slide Number Placeholder 5"/>
          <p:cNvSpPr>
            <a:spLocks noGrp="1"/>
          </p:cNvSpPr>
          <p:nvPr>
            <p:ph type="sldNum" sz="quarter" idx="12"/>
          </p:nvPr>
        </p:nvSpPr>
        <p:spPr/>
        <p:txBody>
          <a:bodyPr/>
          <a:lstStyle>
            <a:extLst/>
          </a:lstStyle>
          <a:p>
            <a:fld id="{9D804F7C-CC4F-4372-9BE5-22A901368F20}" type="slidenum">
              <a:rPr lang="ar-BH" smtClean="0"/>
              <a:t>‹#›</a:t>
            </a:fld>
            <a:endParaRPr lang="ar-B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DA61BFB-0648-40DD-A274-BF824EE55CB9}" type="datetimeFigureOut">
              <a:rPr lang="ar-BH" smtClean="0"/>
              <a:t>01/05/1434</a:t>
            </a:fld>
            <a:endParaRPr lang="ar-BH"/>
          </a:p>
        </p:txBody>
      </p:sp>
      <p:sp>
        <p:nvSpPr>
          <p:cNvPr id="5" name="Footer Placeholder 4"/>
          <p:cNvSpPr>
            <a:spLocks noGrp="1"/>
          </p:cNvSpPr>
          <p:nvPr>
            <p:ph type="ftr" sz="quarter" idx="11"/>
          </p:nvPr>
        </p:nvSpPr>
        <p:spPr/>
        <p:txBody>
          <a:bodyPr/>
          <a:lstStyle>
            <a:extLst/>
          </a:lstStyle>
          <a:p>
            <a:endParaRPr lang="ar-BH"/>
          </a:p>
        </p:txBody>
      </p:sp>
      <p:sp>
        <p:nvSpPr>
          <p:cNvPr id="6" name="Slide Number Placeholder 5"/>
          <p:cNvSpPr>
            <a:spLocks noGrp="1"/>
          </p:cNvSpPr>
          <p:nvPr>
            <p:ph type="sldNum" sz="quarter" idx="12"/>
          </p:nvPr>
        </p:nvSpPr>
        <p:spPr/>
        <p:txBody>
          <a:bodyPr/>
          <a:lstStyle>
            <a:extLst/>
          </a:lstStyle>
          <a:p>
            <a:fld id="{9D804F7C-CC4F-4372-9BE5-22A901368F20}" type="slidenum">
              <a:rPr lang="ar-BH" smtClean="0"/>
              <a:t>‹#›</a:t>
            </a:fld>
            <a:endParaRPr lang="ar-B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5DA61BFB-0648-40DD-A274-BF824EE55CB9}" type="datetimeFigureOut">
              <a:rPr lang="ar-BH" smtClean="0"/>
              <a:t>01/05/1434</a:t>
            </a:fld>
            <a:endParaRPr lang="ar-BH"/>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9D804F7C-CC4F-4372-9BE5-22A901368F20}" type="slidenum">
              <a:rPr lang="ar-BH" smtClean="0"/>
              <a:t>‹#›</a:t>
            </a:fld>
            <a:endParaRPr lang="ar-BH"/>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ar-BH"/>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DA61BFB-0648-40DD-A274-BF824EE55CB9}" type="datetimeFigureOut">
              <a:rPr lang="ar-BH" smtClean="0"/>
              <a:t>01/05/1434</a:t>
            </a:fld>
            <a:endParaRPr lang="ar-BH"/>
          </a:p>
        </p:txBody>
      </p:sp>
      <p:sp>
        <p:nvSpPr>
          <p:cNvPr id="6" name="Footer Placeholder 5"/>
          <p:cNvSpPr>
            <a:spLocks noGrp="1"/>
          </p:cNvSpPr>
          <p:nvPr>
            <p:ph type="ftr" sz="quarter" idx="11"/>
          </p:nvPr>
        </p:nvSpPr>
        <p:spPr/>
        <p:txBody>
          <a:bodyPr/>
          <a:lstStyle>
            <a:extLst/>
          </a:lstStyle>
          <a:p>
            <a:endParaRPr lang="ar-BH"/>
          </a:p>
        </p:txBody>
      </p:sp>
      <p:sp>
        <p:nvSpPr>
          <p:cNvPr id="7" name="Slide Number Placeholder 6"/>
          <p:cNvSpPr>
            <a:spLocks noGrp="1"/>
          </p:cNvSpPr>
          <p:nvPr>
            <p:ph type="sldNum" sz="quarter" idx="12"/>
          </p:nvPr>
        </p:nvSpPr>
        <p:spPr>
          <a:xfrm>
            <a:off x="8641080" y="6514568"/>
            <a:ext cx="464288" cy="274320"/>
          </a:xfrm>
        </p:spPr>
        <p:txBody>
          <a:bodyPr/>
          <a:lstStyle>
            <a:extLst/>
          </a:lstStyle>
          <a:p>
            <a:fld id="{9D804F7C-CC4F-4372-9BE5-22A901368F20}" type="slidenum">
              <a:rPr lang="ar-BH" smtClean="0"/>
              <a:t>‹#›</a:t>
            </a:fld>
            <a:endParaRPr lang="ar-BH"/>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DA61BFB-0648-40DD-A274-BF824EE55CB9}" type="datetimeFigureOut">
              <a:rPr lang="ar-BH" smtClean="0"/>
              <a:t>01/05/1434</a:t>
            </a:fld>
            <a:endParaRPr lang="ar-BH"/>
          </a:p>
        </p:txBody>
      </p:sp>
      <p:sp>
        <p:nvSpPr>
          <p:cNvPr id="8" name="Footer Placeholder 7"/>
          <p:cNvSpPr>
            <a:spLocks noGrp="1"/>
          </p:cNvSpPr>
          <p:nvPr>
            <p:ph type="ftr" sz="quarter" idx="11"/>
          </p:nvPr>
        </p:nvSpPr>
        <p:spPr/>
        <p:txBody>
          <a:bodyPr/>
          <a:lstStyle>
            <a:extLst/>
          </a:lstStyle>
          <a:p>
            <a:endParaRPr lang="ar-BH"/>
          </a:p>
        </p:txBody>
      </p:sp>
      <p:sp>
        <p:nvSpPr>
          <p:cNvPr id="9" name="Slide Number Placeholder 8"/>
          <p:cNvSpPr>
            <a:spLocks noGrp="1"/>
          </p:cNvSpPr>
          <p:nvPr>
            <p:ph type="sldNum" sz="quarter" idx="12"/>
          </p:nvPr>
        </p:nvSpPr>
        <p:spPr>
          <a:xfrm>
            <a:off x="8641080" y="6514568"/>
            <a:ext cx="464288" cy="274320"/>
          </a:xfrm>
        </p:spPr>
        <p:txBody>
          <a:bodyPr/>
          <a:lstStyle>
            <a:extLst/>
          </a:lstStyle>
          <a:p>
            <a:fld id="{9D804F7C-CC4F-4372-9BE5-22A901368F20}" type="slidenum">
              <a:rPr lang="ar-BH" smtClean="0"/>
              <a:t>‹#›</a:t>
            </a:fld>
            <a:endParaRPr lang="ar-B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DA61BFB-0648-40DD-A274-BF824EE55CB9}" type="datetimeFigureOut">
              <a:rPr lang="ar-BH" smtClean="0"/>
              <a:t>01/05/1434</a:t>
            </a:fld>
            <a:endParaRPr lang="ar-BH"/>
          </a:p>
        </p:txBody>
      </p:sp>
      <p:sp>
        <p:nvSpPr>
          <p:cNvPr id="4" name="Footer Placeholder 3"/>
          <p:cNvSpPr>
            <a:spLocks noGrp="1"/>
          </p:cNvSpPr>
          <p:nvPr>
            <p:ph type="ftr" sz="quarter" idx="11"/>
          </p:nvPr>
        </p:nvSpPr>
        <p:spPr/>
        <p:txBody>
          <a:bodyPr/>
          <a:lstStyle>
            <a:extLst/>
          </a:lstStyle>
          <a:p>
            <a:endParaRPr lang="ar-BH"/>
          </a:p>
        </p:txBody>
      </p:sp>
      <p:sp>
        <p:nvSpPr>
          <p:cNvPr id="5" name="Slide Number Placeholder 4"/>
          <p:cNvSpPr>
            <a:spLocks noGrp="1"/>
          </p:cNvSpPr>
          <p:nvPr>
            <p:ph type="sldNum" sz="quarter" idx="12"/>
          </p:nvPr>
        </p:nvSpPr>
        <p:spPr/>
        <p:txBody>
          <a:bodyPr/>
          <a:lstStyle>
            <a:extLst/>
          </a:lstStyle>
          <a:p>
            <a:fld id="{9D804F7C-CC4F-4372-9BE5-22A901368F20}" type="slidenum">
              <a:rPr lang="ar-BH" smtClean="0"/>
              <a:t>‹#›</a:t>
            </a:fld>
            <a:endParaRPr lang="ar-BH"/>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DA61BFB-0648-40DD-A274-BF824EE55CB9}" type="datetimeFigureOut">
              <a:rPr lang="ar-BH" smtClean="0"/>
              <a:t>01/05/1434</a:t>
            </a:fld>
            <a:endParaRPr lang="ar-BH"/>
          </a:p>
        </p:txBody>
      </p:sp>
      <p:sp>
        <p:nvSpPr>
          <p:cNvPr id="3" name="Footer Placeholder 2"/>
          <p:cNvSpPr>
            <a:spLocks noGrp="1"/>
          </p:cNvSpPr>
          <p:nvPr>
            <p:ph type="ftr" sz="quarter" idx="11"/>
          </p:nvPr>
        </p:nvSpPr>
        <p:spPr/>
        <p:txBody>
          <a:bodyPr/>
          <a:lstStyle>
            <a:extLst/>
          </a:lstStyle>
          <a:p>
            <a:endParaRPr lang="ar-BH"/>
          </a:p>
        </p:txBody>
      </p:sp>
      <p:sp>
        <p:nvSpPr>
          <p:cNvPr id="4" name="Slide Number Placeholder 3"/>
          <p:cNvSpPr>
            <a:spLocks noGrp="1"/>
          </p:cNvSpPr>
          <p:nvPr>
            <p:ph type="sldNum" sz="quarter" idx="12"/>
          </p:nvPr>
        </p:nvSpPr>
        <p:spPr/>
        <p:txBody>
          <a:bodyPr/>
          <a:lstStyle>
            <a:extLst/>
          </a:lstStyle>
          <a:p>
            <a:fld id="{9D804F7C-CC4F-4372-9BE5-22A901368F20}" type="slidenum">
              <a:rPr lang="ar-BH" smtClean="0"/>
              <a:t>‹#›</a:t>
            </a:fld>
            <a:endParaRPr lang="ar-B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5DA61BFB-0648-40DD-A274-BF824EE55CB9}" type="datetimeFigureOut">
              <a:rPr lang="ar-BH" smtClean="0"/>
              <a:t>01/05/1434</a:t>
            </a:fld>
            <a:endParaRPr lang="ar-BH"/>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9D804F7C-CC4F-4372-9BE5-22A901368F20}" type="slidenum">
              <a:rPr lang="ar-BH" smtClean="0"/>
              <a:t>‹#›</a:t>
            </a:fld>
            <a:endParaRPr lang="ar-BH"/>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ar-BH"/>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5DA61BFB-0648-40DD-A274-BF824EE55CB9}" type="datetimeFigureOut">
              <a:rPr lang="ar-BH" smtClean="0"/>
              <a:t>01/05/1434</a:t>
            </a:fld>
            <a:endParaRPr lang="ar-BH"/>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9D804F7C-CC4F-4372-9BE5-22A901368F20}" type="slidenum">
              <a:rPr lang="ar-BH" smtClean="0"/>
              <a:t>‹#›</a:t>
            </a:fld>
            <a:endParaRPr lang="ar-BH"/>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ar-B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ar-BH"/>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5DA61BFB-0648-40DD-A274-BF824EE55CB9}" type="datetimeFigureOut">
              <a:rPr lang="ar-BH" smtClean="0"/>
              <a:t>01/05/1434</a:t>
            </a:fld>
            <a:endParaRPr lang="ar-BH"/>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9D804F7C-CC4F-4372-9BE5-22A901368F20}" type="slidenum">
              <a:rPr lang="ar-BH" smtClean="0"/>
              <a:t>‹#›</a:t>
            </a:fld>
            <a:endParaRPr lang="ar-BH"/>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1"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r" rtl="1"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r" rtl="1"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r" rtl="1"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r" rtl="1"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r" rtl="1"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r" rtl="1"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r" rtl="1"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r" rtl="1"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r" rtl="1"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rtl="0"/>
            <a:r>
              <a:rPr lang="en-US" dirty="0" smtClean="0"/>
              <a:t>Sports Racketeering</a:t>
            </a:r>
            <a:endParaRPr lang="ar-BH" dirty="0"/>
          </a:p>
        </p:txBody>
      </p:sp>
      <p:sp>
        <p:nvSpPr>
          <p:cNvPr id="3" name="Subtitle 2"/>
          <p:cNvSpPr>
            <a:spLocks noGrp="1"/>
          </p:cNvSpPr>
          <p:nvPr>
            <p:ph type="subTitle" idx="1"/>
          </p:nvPr>
        </p:nvSpPr>
        <p:spPr/>
        <p:txBody>
          <a:bodyPr>
            <a:normAutofit fontScale="92500" lnSpcReduction="10000"/>
          </a:bodyPr>
          <a:lstStyle/>
          <a:p>
            <a:pPr algn="ctr" rtl="0"/>
            <a:r>
              <a:rPr lang="en-US" dirty="0" err="1" smtClean="0"/>
              <a:t>Yousif</a:t>
            </a:r>
            <a:r>
              <a:rPr lang="en-US" dirty="0" smtClean="0"/>
              <a:t> Ali</a:t>
            </a:r>
          </a:p>
          <a:p>
            <a:pPr algn="ctr" rtl="0"/>
            <a:r>
              <a:rPr lang="en-US" dirty="0" smtClean="0"/>
              <a:t>Mrs. </a:t>
            </a:r>
            <a:r>
              <a:rPr lang="en-US" dirty="0" err="1" smtClean="0"/>
              <a:t>Timm</a:t>
            </a:r>
            <a:endParaRPr lang="en-US" dirty="0" smtClean="0"/>
          </a:p>
          <a:p>
            <a:pPr algn="ctr" rtl="0"/>
            <a:r>
              <a:rPr lang="en-US" dirty="0" smtClean="0"/>
              <a:t>Period F</a:t>
            </a:r>
          </a:p>
          <a:p>
            <a:pPr algn="ctr" rtl="0"/>
            <a:r>
              <a:rPr lang="en-US" dirty="0" smtClean="0"/>
              <a:t>March 10</a:t>
            </a:r>
            <a:r>
              <a:rPr lang="en-US" baseline="30000" dirty="0" smtClean="0"/>
              <a:t>th</a:t>
            </a:r>
            <a:r>
              <a:rPr lang="en-US" dirty="0" smtClean="0"/>
              <a:t>, 2013</a:t>
            </a:r>
            <a:endParaRPr lang="ar-BH"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Sports View</a:t>
            </a:r>
            <a:endParaRPr lang="ar-BH" dirty="0"/>
          </a:p>
        </p:txBody>
      </p:sp>
      <p:sp>
        <p:nvSpPr>
          <p:cNvPr id="3" name="Content Placeholder 2"/>
          <p:cNvSpPr>
            <a:spLocks noGrp="1"/>
          </p:cNvSpPr>
          <p:nvPr>
            <p:ph idx="1"/>
          </p:nvPr>
        </p:nvSpPr>
        <p:spPr/>
        <p:txBody>
          <a:bodyPr/>
          <a:lstStyle/>
          <a:p>
            <a:pPr algn="l" rtl="0"/>
            <a:r>
              <a:rPr lang="en-US" dirty="0" smtClean="0"/>
              <a:t>Fans</a:t>
            </a:r>
          </a:p>
          <a:p>
            <a:pPr lvl="1" algn="l" rtl="0"/>
            <a:r>
              <a:rPr lang="en-US" dirty="0" smtClean="0"/>
              <a:t>Losing interest towards game</a:t>
            </a:r>
          </a:p>
          <a:p>
            <a:pPr algn="l" rtl="0"/>
            <a:r>
              <a:rPr lang="en-US" dirty="0" smtClean="0"/>
              <a:t>Countries</a:t>
            </a:r>
          </a:p>
          <a:p>
            <a:pPr lvl="1" algn="l" rtl="0"/>
            <a:r>
              <a:rPr lang="en-US" dirty="0" smtClean="0"/>
              <a:t>Economy</a:t>
            </a:r>
          </a:p>
          <a:p>
            <a:pPr lvl="2" algn="l" rtl="0"/>
            <a:r>
              <a:rPr lang="en-US" dirty="0" smtClean="0"/>
              <a:t>Racketeering is hurting economy worldwide</a:t>
            </a:r>
            <a:endParaRPr lang="ar-BH"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0"/>
            <a:r>
              <a:rPr lang="en-US" dirty="0" smtClean="0"/>
              <a:t>Racketeering</a:t>
            </a:r>
            <a:endParaRPr lang="ar-BH" dirty="0"/>
          </a:p>
        </p:txBody>
      </p:sp>
      <p:sp>
        <p:nvSpPr>
          <p:cNvPr id="3" name="Content Placeholder 2"/>
          <p:cNvSpPr>
            <a:spLocks noGrp="1"/>
          </p:cNvSpPr>
          <p:nvPr>
            <p:ph idx="1"/>
          </p:nvPr>
        </p:nvSpPr>
        <p:spPr/>
        <p:txBody>
          <a:bodyPr/>
          <a:lstStyle/>
          <a:p>
            <a:pPr algn="l" rtl="0"/>
            <a:r>
              <a:rPr lang="en-US" dirty="0" smtClean="0"/>
              <a:t>Racketeering involved in all sports</a:t>
            </a:r>
            <a:endParaRPr lang="en-US" dirty="0" smtClean="0"/>
          </a:p>
          <a:p>
            <a:pPr algn="l" rtl="0"/>
            <a:r>
              <a:rPr lang="en-US" dirty="0" smtClean="0"/>
              <a:t>Actions</a:t>
            </a:r>
          </a:p>
          <a:p>
            <a:pPr lvl="1" algn="l" rtl="0"/>
            <a:r>
              <a:rPr lang="en-US" dirty="0" smtClean="0"/>
              <a:t>Stop racketeers</a:t>
            </a:r>
          </a:p>
          <a:p>
            <a:pPr lvl="2" algn="l" rtl="0"/>
            <a:r>
              <a:rPr lang="en-US" dirty="0" smtClean="0"/>
              <a:t>Sports view/ Reputation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0"/>
            <a:r>
              <a:rPr lang="en-US" dirty="0" smtClean="0"/>
              <a:t>Conclusion</a:t>
            </a:r>
            <a:endParaRPr lang="ar-BH" dirty="0"/>
          </a:p>
        </p:txBody>
      </p:sp>
      <p:sp>
        <p:nvSpPr>
          <p:cNvPr id="3" name="Content Placeholder 2"/>
          <p:cNvSpPr>
            <a:spLocks noGrp="1"/>
          </p:cNvSpPr>
          <p:nvPr>
            <p:ph idx="1"/>
          </p:nvPr>
        </p:nvSpPr>
        <p:spPr/>
        <p:txBody>
          <a:bodyPr/>
          <a:lstStyle/>
          <a:p>
            <a:pPr algn="l" rtl="0"/>
            <a:r>
              <a:rPr lang="en-US" dirty="0" smtClean="0"/>
              <a:t>Destroying/ Weakening sports image</a:t>
            </a:r>
          </a:p>
          <a:p>
            <a:pPr lvl="1" algn="l" rtl="0"/>
            <a:r>
              <a:rPr lang="en-US" dirty="0" smtClean="0"/>
              <a:t>Sports is one of the most attractive entertainment</a:t>
            </a:r>
            <a:endParaRPr lang="en-US" dirty="0" smtClean="0"/>
          </a:p>
          <a:p>
            <a:pPr lvl="2" algn="l" rtl="0"/>
            <a:r>
              <a:rPr lang="en-US" dirty="0" smtClean="0"/>
              <a:t>Taking advantage</a:t>
            </a:r>
          </a:p>
          <a:p>
            <a:pPr lvl="3" algn="l" rtl="0"/>
            <a:r>
              <a:rPr lang="en-US" dirty="0" smtClean="0"/>
              <a:t>To gain money</a:t>
            </a:r>
          </a:p>
          <a:p>
            <a:pPr algn="l" rtl="0"/>
            <a:r>
              <a:rPr lang="en-US" dirty="0" smtClean="0"/>
              <a:t>Taking serious actions against Racketeers</a:t>
            </a:r>
          </a:p>
          <a:p>
            <a:pPr algn="l" rtl="0"/>
            <a:r>
              <a:rPr lang="en-US" dirty="0" smtClean="0"/>
              <a:t>Risk of gaining money and avoid investigations.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0"/>
            <a:r>
              <a:rPr lang="en-US" dirty="0" smtClean="0"/>
              <a:t>Work Cited Pages</a:t>
            </a:r>
            <a:endParaRPr lang="ar-BH" dirty="0"/>
          </a:p>
        </p:txBody>
      </p:sp>
      <p:sp>
        <p:nvSpPr>
          <p:cNvPr id="3" name="Content Placeholder 2"/>
          <p:cNvSpPr>
            <a:spLocks noGrp="1"/>
          </p:cNvSpPr>
          <p:nvPr>
            <p:ph idx="1"/>
          </p:nvPr>
        </p:nvSpPr>
        <p:spPr/>
        <p:txBody>
          <a:bodyPr>
            <a:normAutofit lnSpcReduction="10000"/>
          </a:bodyPr>
          <a:lstStyle/>
          <a:p>
            <a:pPr algn="l" rtl="0"/>
            <a:r>
              <a:rPr lang="en-US" sz="2800" dirty="0" smtClean="0"/>
              <a:t>"Chicago Price </a:t>
            </a:r>
            <a:r>
              <a:rPr lang="en-US" sz="2800" dirty="0"/>
              <a:t>Theory - The Becker Friedman Institute for Research in Economics." </a:t>
            </a:r>
            <a:r>
              <a:rPr lang="en-US" sz="2800" i="1" dirty="0"/>
              <a:t>Chicago Price Theory - The Becker Friedman Institute for Research in Economics</a:t>
            </a:r>
            <a:r>
              <a:rPr lang="en-US" sz="2800" dirty="0"/>
              <a:t>. </a:t>
            </a:r>
            <a:r>
              <a:rPr lang="en-US" sz="2800" dirty="0" err="1"/>
              <a:t>N.p</a:t>
            </a:r>
            <a:r>
              <a:rPr lang="en-US" sz="2800" dirty="0"/>
              <a:t>., </a:t>
            </a:r>
            <a:r>
              <a:rPr lang="en-US" sz="2800" dirty="0" err="1"/>
              <a:t>n.d</a:t>
            </a:r>
            <a:r>
              <a:rPr lang="en-US" sz="2800" dirty="0"/>
              <a:t>. Web. </a:t>
            </a:r>
            <a:r>
              <a:rPr lang="en-US" sz="2800" dirty="0" smtClean="0"/>
              <a:t>3 </a:t>
            </a:r>
            <a:r>
              <a:rPr lang="en-US" sz="2800" dirty="0"/>
              <a:t>Mar. 2013.</a:t>
            </a:r>
            <a:endParaRPr lang="en-US" sz="2800" dirty="0" smtClean="0"/>
          </a:p>
          <a:p>
            <a:pPr algn="l" rtl="0"/>
            <a:r>
              <a:rPr lang="en-US" sz="2800" b="1" dirty="0" smtClean="0"/>
              <a:t>Chevalier, Judith and Ellison, Glenn</a:t>
            </a:r>
            <a:r>
              <a:rPr lang="en-US" sz="2800" dirty="0" smtClean="0"/>
              <a:t>. “Risk- Taking by Mutual Funds as a Response to Incentives.” </a:t>
            </a:r>
            <a:r>
              <a:rPr lang="en-US" sz="2800" i="1" dirty="0" smtClean="0"/>
              <a:t>Journal of Political Economy, </a:t>
            </a:r>
            <a:r>
              <a:rPr lang="en-US" sz="2800" dirty="0" smtClean="0"/>
              <a:t>December 1997, </a:t>
            </a:r>
            <a:r>
              <a:rPr lang="en-US" sz="2800" i="1" dirty="0" smtClean="0"/>
              <a:t>105(6), </a:t>
            </a:r>
            <a:r>
              <a:rPr lang="en-US" sz="2800" dirty="0" smtClean="0"/>
              <a:t>pp. 1167–200.</a:t>
            </a:r>
          </a:p>
          <a:p>
            <a:pPr algn="l" rtl="0"/>
            <a:r>
              <a:rPr lang="en-US" sz="2800" b="1" dirty="0" err="1" smtClean="0"/>
              <a:t>Fudenberg</a:t>
            </a:r>
            <a:r>
              <a:rPr lang="en-US" sz="2800" b="1" dirty="0" smtClean="0"/>
              <a:t>, Drew and </a:t>
            </a:r>
            <a:r>
              <a:rPr lang="en-US" sz="2800" b="1" dirty="0" err="1" smtClean="0"/>
              <a:t>Tirole</a:t>
            </a:r>
            <a:r>
              <a:rPr lang="en-US" sz="2800" dirty="0" smtClean="0"/>
              <a:t>, Jean. </a:t>
            </a:r>
            <a:r>
              <a:rPr lang="en-US" sz="2800" i="1" dirty="0" smtClean="0"/>
              <a:t>Game theory</a:t>
            </a:r>
            <a:r>
              <a:rPr lang="en-US" sz="2800" dirty="0" smtClean="0"/>
              <a:t>. Cambridge, MA: MIT Press, 1991.</a:t>
            </a:r>
            <a:endParaRPr lang="ar-BH"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0"/>
            <a:r>
              <a:rPr lang="en-US" dirty="0" smtClean="0"/>
              <a:t>Work Cited Pages</a:t>
            </a:r>
            <a:endParaRPr lang="ar-BH" dirty="0"/>
          </a:p>
        </p:txBody>
      </p:sp>
      <p:sp>
        <p:nvSpPr>
          <p:cNvPr id="3" name="Content Placeholder 2"/>
          <p:cNvSpPr>
            <a:spLocks noGrp="1"/>
          </p:cNvSpPr>
          <p:nvPr>
            <p:ph idx="1"/>
          </p:nvPr>
        </p:nvSpPr>
        <p:spPr/>
        <p:txBody>
          <a:bodyPr>
            <a:normAutofit/>
          </a:bodyPr>
          <a:lstStyle/>
          <a:p>
            <a:pPr algn="l" rtl="0"/>
            <a:r>
              <a:rPr lang="en-US" sz="2800" b="1" dirty="0" smtClean="0"/>
              <a:t>Mauro, Paulo</a:t>
            </a:r>
            <a:r>
              <a:rPr lang="en-US" sz="2800" dirty="0" smtClean="0"/>
              <a:t>. “Corruption and Growth.” </a:t>
            </a:r>
            <a:r>
              <a:rPr lang="en-US" sz="2800" i="1" dirty="0" smtClean="0"/>
              <a:t>Quarterly Journal of Economics, </a:t>
            </a:r>
            <a:r>
              <a:rPr lang="en-US" sz="2800" dirty="0" smtClean="0"/>
              <a:t>August 1995, </a:t>
            </a:r>
            <a:r>
              <a:rPr lang="en-US" sz="2800" i="1" dirty="0" smtClean="0"/>
              <a:t>110(2), </a:t>
            </a:r>
            <a:r>
              <a:rPr lang="en-US" sz="2800" dirty="0" smtClean="0"/>
              <a:t>pp. 681–711.</a:t>
            </a:r>
          </a:p>
          <a:p>
            <a:pPr algn="l" rtl="0"/>
            <a:r>
              <a:rPr lang="en-US" sz="2800" b="1" dirty="0" smtClean="0"/>
              <a:t>Porter, Robert H. and </a:t>
            </a:r>
            <a:r>
              <a:rPr lang="en-US" sz="2800" b="1" dirty="0" err="1" smtClean="0"/>
              <a:t>Zona</a:t>
            </a:r>
            <a:r>
              <a:rPr lang="en-US" sz="2800" b="1" dirty="0" smtClean="0"/>
              <a:t>, J. Douglas</a:t>
            </a:r>
            <a:r>
              <a:rPr lang="en-US" sz="2800" dirty="0" smtClean="0"/>
              <a:t>. “Detection of Bid Rigging in Procurement Auctions.” </a:t>
            </a:r>
            <a:r>
              <a:rPr lang="en-US" sz="2800" i="1" dirty="0" smtClean="0"/>
              <a:t>Journal of Political Economy</a:t>
            </a:r>
            <a:r>
              <a:rPr lang="en-US" sz="2800" dirty="0" smtClean="0"/>
              <a:t>, June 1993, </a:t>
            </a:r>
            <a:r>
              <a:rPr lang="en-US" sz="2800" i="1" dirty="0" smtClean="0"/>
              <a:t>101(3)</a:t>
            </a:r>
            <a:r>
              <a:rPr lang="en-US" sz="2800" dirty="0" smtClean="0"/>
              <a:t>, pp. 518–38.</a:t>
            </a:r>
            <a:endParaRPr lang="ar-BH"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0"/>
            <a:r>
              <a:rPr lang="en-US" dirty="0" smtClean="0"/>
              <a:t>Introduction</a:t>
            </a:r>
            <a:endParaRPr lang="ar-BH" dirty="0"/>
          </a:p>
        </p:txBody>
      </p:sp>
      <p:sp>
        <p:nvSpPr>
          <p:cNvPr id="3" name="Content Placeholder 2"/>
          <p:cNvSpPr>
            <a:spLocks noGrp="1"/>
          </p:cNvSpPr>
          <p:nvPr>
            <p:ph idx="1"/>
          </p:nvPr>
        </p:nvSpPr>
        <p:spPr/>
        <p:txBody>
          <a:bodyPr/>
          <a:lstStyle/>
          <a:p>
            <a:pPr algn="l" rtl="0"/>
            <a:r>
              <a:rPr lang="en-US" dirty="0" smtClean="0"/>
              <a:t>Definition</a:t>
            </a:r>
          </a:p>
          <a:p>
            <a:pPr algn="l" rtl="0"/>
            <a:r>
              <a:rPr lang="en-US" dirty="0" smtClean="0"/>
              <a:t>History</a:t>
            </a:r>
          </a:p>
          <a:p>
            <a:pPr lvl="1" algn="l" rtl="0"/>
            <a:r>
              <a:rPr lang="en-US" dirty="0" smtClean="0"/>
              <a:t>Football</a:t>
            </a:r>
          </a:p>
          <a:p>
            <a:pPr algn="l" rtl="0"/>
            <a:r>
              <a:rPr lang="en-US" dirty="0" smtClean="0"/>
              <a:t>Economic</a:t>
            </a:r>
          </a:p>
          <a:p>
            <a:pPr lvl="1" algn="l" rtl="0"/>
            <a:r>
              <a:rPr lang="en-US" dirty="0" smtClean="0"/>
              <a:t>Affecting economy/ Economic Crisis</a:t>
            </a:r>
          </a:p>
          <a:p>
            <a:pPr lvl="1" algn="l" rtl="0"/>
            <a:r>
              <a:rPr lang="en-US" dirty="0" smtClean="0"/>
              <a:t>Affecting Sports view</a:t>
            </a:r>
          </a:p>
          <a:p>
            <a:pPr algn="l" rtl="0"/>
            <a:r>
              <a:rPr lang="en-US" dirty="0" smtClean="0"/>
              <a:t>Violence</a:t>
            </a:r>
          </a:p>
          <a:p>
            <a:pPr lvl="1" algn="l" rtl="0"/>
            <a:r>
              <a:rPr lang="en-US" dirty="0" smtClean="0"/>
              <a:t>Threats/ Mafia</a:t>
            </a:r>
          </a:p>
          <a:p>
            <a:pPr algn="l" rtl="0"/>
            <a:endParaRPr lang="en-US" dirty="0" smtClean="0"/>
          </a:p>
          <a:p>
            <a:pPr lvl="1" algn="l" rtl="0"/>
            <a:endParaRPr lang="en-US" dirty="0" smtClean="0"/>
          </a:p>
          <a:p>
            <a:pPr lvl="1" algn="l" rtl="0"/>
            <a:endParaRPr lang="ar-BH"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0"/>
            <a:r>
              <a:rPr lang="en-US" dirty="0" smtClean="0"/>
              <a:t>Racketeer</a:t>
            </a:r>
            <a:endParaRPr lang="ar-BH" dirty="0"/>
          </a:p>
        </p:txBody>
      </p:sp>
      <p:sp>
        <p:nvSpPr>
          <p:cNvPr id="3" name="Content Placeholder 2"/>
          <p:cNvSpPr>
            <a:spLocks noGrp="1"/>
          </p:cNvSpPr>
          <p:nvPr>
            <p:ph idx="1"/>
          </p:nvPr>
        </p:nvSpPr>
        <p:spPr/>
        <p:txBody>
          <a:bodyPr/>
          <a:lstStyle/>
          <a:p>
            <a:pPr algn="l" rtl="0"/>
            <a:r>
              <a:rPr lang="en-US" dirty="0" smtClean="0"/>
              <a:t>Definition</a:t>
            </a:r>
          </a:p>
          <a:p>
            <a:pPr lvl="1" algn="l" rtl="0"/>
            <a:r>
              <a:rPr lang="en-US" dirty="0" smtClean="0"/>
              <a:t>How does it apply in sports</a:t>
            </a:r>
          </a:p>
          <a:p>
            <a:pPr algn="l" rtl="0"/>
            <a:r>
              <a:rPr lang="en-US" dirty="0" smtClean="0"/>
              <a:t>Who’s Involved</a:t>
            </a:r>
          </a:p>
          <a:p>
            <a:pPr lvl="1" algn="l" rtl="0"/>
            <a:r>
              <a:rPr lang="en-US" dirty="0" smtClean="0"/>
              <a:t>Club Owners</a:t>
            </a:r>
          </a:p>
          <a:p>
            <a:pPr lvl="1" algn="l" rtl="0"/>
            <a:r>
              <a:rPr lang="en-US" dirty="0" smtClean="0"/>
              <a:t>High bidder's</a:t>
            </a:r>
          </a:p>
          <a:p>
            <a:pPr lvl="2" algn="l" rtl="0"/>
            <a:r>
              <a:rPr lang="en-US" dirty="0" smtClean="0"/>
              <a:t>Winning Bets</a:t>
            </a:r>
          </a:p>
          <a:p>
            <a:pPr lvl="1" algn="l" rtl="0"/>
            <a:r>
              <a:rPr lang="en-US" dirty="0" smtClean="0"/>
              <a:t>Mafia’s</a:t>
            </a:r>
          </a:p>
          <a:p>
            <a:pPr lvl="1" algn="l" rtl="0"/>
            <a:endParaRPr lang="en-US" dirty="0" smtClean="0"/>
          </a:p>
          <a:p>
            <a:pPr lvl="1" algn="l" rtl="0"/>
            <a:endParaRPr lang="ar-BH"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History</a:t>
            </a:r>
            <a:endParaRPr lang="ar-BH" dirty="0"/>
          </a:p>
        </p:txBody>
      </p:sp>
      <p:sp>
        <p:nvSpPr>
          <p:cNvPr id="3" name="Content Placeholder 2"/>
          <p:cNvSpPr>
            <a:spLocks noGrp="1"/>
          </p:cNvSpPr>
          <p:nvPr>
            <p:ph idx="1"/>
          </p:nvPr>
        </p:nvSpPr>
        <p:spPr/>
        <p:txBody>
          <a:bodyPr>
            <a:normAutofit/>
          </a:bodyPr>
          <a:lstStyle/>
          <a:p>
            <a:pPr algn="l" rtl="0"/>
            <a:r>
              <a:rPr lang="en-US" dirty="0" smtClean="0"/>
              <a:t>Racketeering</a:t>
            </a:r>
          </a:p>
          <a:p>
            <a:pPr lvl="1" algn="l" rtl="0"/>
            <a:r>
              <a:rPr lang="en-US" dirty="0" smtClean="0"/>
              <a:t>Boxing</a:t>
            </a:r>
          </a:p>
          <a:p>
            <a:pPr lvl="1" algn="l" rtl="0"/>
            <a:r>
              <a:rPr lang="en-US" dirty="0" smtClean="0"/>
              <a:t>Baseball</a:t>
            </a:r>
          </a:p>
          <a:p>
            <a:pPr lvl="1" algn="l" rtl="0"/>
            <a:r>
              <a:rPr lang="en-US" dirty="0" smtClean="0"/>
              <a:t>Football</a:t>
            </a:r>
          </a:p>
          <a:p>
            <a:pPr algn="l" rtl="0"/>
            <a:r>
              <a:rPr lang="en-US" dirty="0" smtClean="0"/>
              <a:t>Stopping Racketeers‘</a:t>
            </a:r>
          </a:p>
          <a:p>
            <a:pPr lvl="1" algn="l" rtl="0"/>
            <a:r>
              <a:rPr lang="en-US" dirty="0" smtClean="0"/>
              <a:t>Gambling</a:t>
            </a:r>
          </a:p>
          <a:p>
            <a:pPr lvl="2" algn="l" rtl="0"/>
            <a:r>
              <a:rPr lang="en-US" dirty="0" smtClean="0"/>
              <a:t>Illegal</a:t>
            </a:r>
          </a:p>
          <a:p>
            <a:pPr lvl="1" algn="l" rtl="0"/>
            <a:r>
              <a:rPr lang="en-US" dirty="0" smtClean="0"/>
              <a:t>Disqualifying a</a:t>
            </a:r>
            <a:r>
              <a:rPr lang="en-US" dirty="0" smtClean="0"/>
              <a:t>thletes</a:t>
            </a:r>
          </a:p>
          <a:p>
            <a:pPr lvl="1" algn="l" rtl="0"/>
            <a:endParaRPr lang="en-US" dirty="0" smtClean="0"/>
          </a:p>
          <a:p>
            <a:pPr lvl="1" algn="l" rtl="0"/>
            <a:endParaRPr lang="en-US" dirty="0" smtClean="0"/>
          </a:p>
          <a:p>
            <a:pPr lvl="1" algn="l" rtl="0"/>
            <a:endParaRPr lang="ar-BH"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0"/>
            <a:r>
              <a:rPr lang="en-US" dirty="0" smtClean="0"/>
              <a:t>Boxing</a:t>
            </a:r>
            <a:endParaRPr lang="ar-BH" dirty="0"/>
          </a:p>
        </p:txBody>
      </p:sp>
      <p:sp>
        <p:nvSpPr>
          <p:cNvPr id="3" name="Content Placeholder 2"/>
          <p:cNvSpPr>
            <a:spLocks noGrp="1"/>
          </p:cNvSpPr>
          <p:nvPr>
            <p:ph idx="1"/>
          </p:nvPr>
        </p:nvSpPr>
        <p:spPr/>
        <p:txBody>
          <a:bodyPr/>
          <a:lstStyle/>
          <a:p>
            <a:pPr algn="l" rtl="0"/>
            <a:r>
              <a:rPr lang="en-US" dirty="0" smtClean="0"/>
              <a:t>Racketeering</a:t>
            </a:r>
          </a:p>
          <a:p>
            <a:pPr lvl="1" algn="l" rtl="0"/>
            <a:r>
              <a:rPr lang="en-US" dirty="0" smtClean="0"/>
              <a:t>Easy way to gamble</a:t>
            </a:r>
          </a:p>
          <a:p>
            <a:pPr lvl="2" algn="l" rtl="0"/>
            <a:r>
              <a:rPr lang="en-US" dirty="0" smtClean="0"/>
              <a:t>Hard to Recognizing the scenario.</a:t>
            </a:r>
          </a:p>
          <a:p>
            <a:pPr algn="l" rtl="0"/>
            <a:r>
              <a:rPr lang="en-US" dirty="0" smtClean="0"/>
              <a:t>Boxers</a:t>
            </a:r>
          </a:p>
          <a:p>
            <a:pPr lvl="1" algn="l" rtl="0"/>
            <a:r>
              <a:rPr lang="en-US" dirty="0" smtClean="0"/>
              <a:t>“Taking a dive” action</a:t>
            </a:r>
            <a:endParaRPr lang="ar-BH"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Baseball</a:t>
            </a:r>
            <a:endParaRPr lang="ar-BH" dirty="0"/>
          </a:p>
        </p:txBody>
      </p:sp>
      <p:sp>
        <p:nvSpPr>
          <p:cNvPr id="3" name="Content Placeholder 2"/>
          <p:cNvSpPr>
            <a:spLocks noGrp="1"/>
          </p:cNvSpPr>
          <p:nvPr>
            <p:ph idx="1"/>
          </p:nvPr>
        </p:nvSpPr>
        <p:spPr/>
        <p:txBody>
          <a:bodyPr/>
          <a:lstStyle/>
          <a:p>
            <a:pPr algn="l" rtl="0"/>
            <a:r>
              <a:rPr lang="en-US" dirty="0" smtClean="0"/>
              <a:t>Overwhelmed by match fixing</a:t>
            </a:r>
          </a:p>
          <a:p>
            <a:pPr lvl="1" algn="l" rtl="0"/>
            <a:r>
              <a:rPr lang="en-US" dirty="0" smtClean="0"/>
              <a:t>The Black Sox Scandal</a:t>
            </a:r>
          </a:p>
          <a:p>
            <a:pPr lvl="2" algn="l" rtl="0"/>
            <a:r>
              <a:rPr lang="en-US" dirty="0" smtClean="0"/>
              <a:t>Players banned for life</a:t>
            </a:r>
          </a:p>
          <a:p>
            <a:pPr algn="l" rtl="0"/>
            <a:r>
              <a:rPr lang="en-US" dirty="0" smtClean="0"/>
              <a:t>Stopping gambles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0"/>
            <a:r>
              <a:rPr lang="en-US" dirty="0" smtClean="0"/>
              <a:t>Football</a:t>
            </a:r>
            <a:endParaRPr lang="ar-BH" dirty="0"/>
          </a:p>
        </p:txBody>
      </p:sp>
      <p:sp>
        <p:nvSpPr>
          <p:cNvPr id="3" name="Content Placeholder 2"/>
          <p:cNvSpPr>
            <a:spLocks noGrp="1"/>
          </p:cNvSpPr>
          <p:nvPr>
            <p:ph idx="1"/>
          </p:nvPr>
        </p:nvSpPr>
        <p:spPr/>
        <p:txBody>
          <a:bodyPr/>
          <a:lstStyle/>
          <a:p>
            <a:pPr algn="l" rtl="0"/>
            <a:r>
              <a:rPr lang="en-US" dirty="0" smtClean="0"/>
              <a:t>Match fixing in Europe</a:t>
            </a:r>
          </a:p>
          <a:p>
            <a:pPr lvl="1" algn="l" rtl="0"/>
            <a:r>
              <a:rPr lang="en-US" dirty="0" smtClean="0"/>
              <a:t>380 matches under review</a:t>
            </a:r>
          </a:p>
          <a:p>
            <a:pPr algn="l" rtl="0"/>
            <a:r>
              <a:rPr lang="en-US" dirty="0" smtClean="0"/>
              <a:t>Match fixing outside of Europe</a:t>
            </a:r>
          </a:p>
          <a:p>
            <a:pPr lvl="1" algn="l" rtl="0"/>
            <a:r>
              <a:rPr lang="en-US" dirty="0" smtClean="0"/>
              <a:t>In Africa Asia and South and Central America</a:t>
            </a:r>
          </a:p>
          <a:p>
            <a:pPr lvl="2" algn="l" rtl="0"/>
            <a:r>
              <a:rPr lang="en-US" dirty="0" smtClean="0"/>
              <a:t>300 Matches under review</a:t>
            </a:r>
            <a:endParaRPr lang="ar-BH"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0"/>
            <a:r>
              <a:rPr lang="en-US" dirty="0" smtClean="0"/>
              <a:t>Other Sports</a:t>
            </a:r>
            <a:endParaRPr lang="ar-BH" dirty="0"/>
          </a:p>
        </p:txBody>
      </p:sp>
      <p:sp>
        <p:nvSpPr>
          <p:cNvPr id="3" name="Content Placeholder 2"/>
          <p:cNvSpPr>
            <a:spLocks noGrp="1"/>
          </p:cNvSpPr>
          <p:nvPr>
            <p:ph idx="1"/>
          </p:nvPr>
        </p:nvSpPr>
        <p:spPr/>
        <p:txBody>
          <a:bodyPr/>
          <a:lstStyle/>
          <a:p>
            <a:pPr algn="l" rtl="0"/>
            <a:r>
              <a:rPr lang="en-US" dirty="0" smtClean="0"/>
              <a:t>Racketeering</a:t>
            </a:r>
          </a:p>
          <a:p>
            <a:pPr lvl="1" algn="l" rtl="0"/>
            <a:r>
              <a:rPr lang="en-US" dirty="0" smtClean="0"/>
              <a:t>Affecting other sports</a:t>
            </a:r>
          </a:p>
          <a:p>
            <a:pPr algn="l" rtl="0"/>
            <a:r>
              <a:rPr lang="en-US" dirty="0" smtClean="0"/>
              <a:t>In Japan</a:t>
            </a:r>
          </a:p>
          <a:p>
            <a:pPr lvl="1" algn="l" rtl="0"/>
            <a:r>
              <a:rPr lang="en-US" dirty="0" smtClean="0"/>
              <a:t>Sumo had racketeering problems</a:t>
            </a:r>
            <a:endParaRPr lang="ar-BH"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0"/>
            <a:r>
              <a:rPr lang="en-US" dirty="0" smtClean="0"/>
              <a:t>Economy</a:t>
            </a:r>
            <a:endParaRPr lang="ar-BH" dirty="0"/>
          </a:p>
        </p:txBody>
      </p:sp>
      <p:sp>
        <p:nvSpPr>
          <p:cNvPr id="3" name="Content Placeholder 2"/>
          <p:cNvSpPr>
            <a:spLocks noGrp="1"/>
          </p:cNvSpPr>
          <p:nvPr>
            <p:ph idx="1"/>
          </p:nvPr>
        </p:nvSpPr>
        <p:spPr/>
        <p:txBody>
          <a:bodyPr/>
          <a:lstStyle/>
          <a:p>
            <a:pPr algn="l" rtl="0"/>
            <a:r>
              <a:rPr lang="en-US" dirty="0" smtClean="0"/>
              <a:t>Sports Economy</a:t>
            </a:r>
          </a:p>
          <a:p>
            <a:pPr lvl="1" algn="l" rtl="0"/>
            <a:r>
              <a:rPr lang="en-US" dirty="0" smtClean="0"/>
              <a:t>Successful</a:t>
            </a:r>
            <a:endParaRPr lang="en-US" dirty="0"/>
          </a:p>
          <a:p>
            <a:pPr algn="l" rtl="0"/>
            <a:r>
              <a:rPr lang="en-US" dirty="0" smtClean="0"/>
              <a:t>Racketeers</a:t>
            </a:r>
          </a:p>
          <a:p>
            <a:pPr lvl="1" algn="l" rtl="0"/>
            <a:r>
              <a:rPr lang="en-US" dirty="0" smtClean="0"/>
              <a:t>Causing Decline in Economy</a:t>
            </a:r>
          </a:p>
          <a:p>
            <a:pPr lvl="1" algn="l" rtl="0"/>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267</TotalTime>
  <Words>1002</Words>
  <Application>Microsoft Office PowerPoint</Application>
  <PresentationFormat>On-screen Show (4:3)</PresentationFormat>
  <Paragraphs>109</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Foundry</vt:lpstr>
      <vt:lpstr>Sports Racketeering</vt:lpstr>
      <vt:lpstr>Introduction</vt:lpstr>
      <vt:lpstr>Racketeer</vt:lpstr>
      <vt:lpstr>History</vt:lpstr>
      <vt:lpstr>Boxing</vt:lpstr>
      <vt:lpstr>Baseball</vt:lpstr>
      <vt:lpstr>Football</vt:lpstr>
      <vt:lpstr>Other Sports</vt:lpstr>
      <vt:lpstr>Economy</vt:lpstr>
      <vt:lpstr>Sports View</vt:lpstr>
      <vt:lpstr>Racketeering</vt:lpstr>
      <vt:lpstr>Conclusion</vt:lpstr>
      <vt:lpstr>Work Cited Pages</vt:lpstr>
      <vt:lpstr>Work Cited Pages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Sports Racketeering</dc:title>
  <dc:creator>user</dc:creator>
  <cp:lastModifiedBy>user</cp:lastModifiedBy>
  <cp:revision>35</cp:revision>
  <dcterms:created xsi:type="dcterms:W3CDTF">2013-03-11T21:32:24Z</dcterms:created>
  <dcterms:modified xsi:type="dcterms:W3CDTF">2013-03-12T01:59:25Z</dcterms:modified>
  <cp:contentStatus/>
</cp:coreProperties>
</file>